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62" r:id="rId3"/>
    <p:sldId id="267" r:id="rId4"/>
    <p:sldId id="263" r:id="rId5"/>
    <p:sldId id="278" r:id="rId6"/>
    <p:sldId id="276" r:id="rId7"/>
    <p:sldId id="264" r:id="rId8"/>
    <p:sldId id="277" r:id="rId9"/>
    <p:sldId id="271" r:id="rId10"/>
    <p:sldId id="270" r:id="rId11"/>
    <p:sldId id="268" r:id="rId12"/>
    <p:sldId id="269" r:id="rId13"/>
    <p:sldId id="266" r:id="rId14"/>
    <p:sldId id="259" r:id="rId15"/>
    <p:sldId id="257" r:id="rId16"/>
    <p:sldId id="258" r:id="rId17"/>
    <p:sldId id="260" r:id="rId18"/>
    <p:sldId id="272" r:id="rId19"/>
    <p:sldId id="273" r:id="rId20"/>
    <p:sldId id="274" r:id="rId21"/>
    <p:sldId id="279" r:id="rId22"/>
    <p:sldId id="275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90" autoAdjust="0"/>
  </p:normalViewPr>
  <p:slideViewPr>
    <p:cSldViewPr>
      <p:cViewPr varScale="1">
        <p:scale>
          <a:sx n="85" d="100"/>
          <a:sy n="85" d="100"/>
        </p:scale>
        <p:origin x="-5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iulia\Desktop\tesi\dati%20Isabella%20D'orta\Dati%20Definitivi.copia%20con%20grafici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iulia\Desktop\tesi\dati%20Isabella%20D'orta\Dati%20Definitivi.copia%20con%20grafici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iulia\Desktop\tesi\dati%20Isabella%20D'orta\Dati%20Definitivi.copia%20con%20grafici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5"/>
  <c:chart>
    <c:view3D>
      <c:rotX val="10"/>
      <c:rotY val="30"/>
      <c:depthPercent val="100"/>
      <c:perspective val="20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'Grafico sesso'!$B$16</c:f>
              <c:strCache>
                <c:ptCount val="1"/>
                <c:pt idx="0">
                  <c:v>Maschi</c:v>
                </c:pt>
              </c:strCache>
            </c:strRef>
          </c:tx>
          <c:dLbls>
            <c:showVal val="1"/>
          </c:dLbls>
          <c:cat>
            <c:strRef>
              <c:f>'Grafico sesso'!$C$15:$D$15</c:f>
              <c:strCache>
                <c:ptCount val="2"/>
                <c:pt idx="0">
                  <c:v>Italiani</c:v>
                </c:pt>
                <c:pt idx="1">
                  <c:v>Migranti</c:v>
                </c:pt>
              </c:strCache>
            </c:strRef>
          </c:cat>
          <c:val>
            <c:numRef>
              <c:f>'Grafico sesso'!$C$16:$D$16</c:f>
              <c:numCache>
                <c:formatCode>General</c:formatCode>
                <c:ptCount val="2"/>
                <c:pt idx="0">
                  <c:v>36</c:v>
                </c:pt>
                <c:pt idx="1">
                  <c:v>50</c:v>
                </c:pt>
              </c:numCache>
            </c:numRef>
          </c:val>
        </c:ser>
        <c:ser>
          <c:idx val="1"/>
          <c:order val="1"/>
          <c:tx>
            <c:strRef>
              <c:f>'Grafico sesso'!$B$17</c:f>
              <c:strCache>
                <c:ptCount val="1"/>
                <c:pt idx="0">
                  <c:v>Femmine</c:v>
                </c:pt>
              </c:strCache>
            </c:strRef>
          </c:tx>
          <c:dLbls>
            <c:showVal val="1"/>
          </c:dLbls>
          <c:cat>
            <c:strRef>
              <c:f>'Grafico sesso'!$C$15:$D$15</c:f>
              <c:strCache>
                <c:ptCount val="2"/>
                <c:pt idx="0">
                  <c:v>Italiani</c:v>
                </c:pt>
                <c:pt idx="1">
                  <c:v>Migranti</c:v>
                </c:pt>
              </c:strCache>
            </c:strRef>
          </c:cat>
          <c:val>
            <c:numRef>
              <c:f>'Grafico sesso'!$C$17:$D$17</c:f>
              <c:numCache>
                <c:formatCode>General</c:formatCode>
                <c:ptCount val="2"/>
                <c:pt idx="0">
                  <c:v>59</c:v>
                </c:pt>
                <c:pt idx="1">
                  <c:v>12</c:v>
                </c:pt>
              </c:numCache>
            </c:numRef>
          </c:val>
        </c:ser>
        <c:shape val="box"/>
        <c:axId val="60379904"/>
        <c:axId val="60381440"/>
        <c:axId val="0"/>
      </c:bar3DChart>
      <c:catAx>
        <c:axId val="60379904"/>
        <c:scaling>
          <c:orientation val="minMax"/>
        </c:scaling>
        <c:axPos val="b"/>
        <c:numFmt formatCode="General" sourceLinked="1"/>
        <c:tickLblPos val="nextTo"/>
        <c:crossAx val="60381440"/>
        <c:crosses val="autoZero"/>
        <c:auto val="1"/>
        <c:lblAlgn val="ctr"/>
        <c:lblOffset val="100"/>
      </c:catAx>
      <c:valAx>
        <c:axId val="60381440"/>
        <c:scaling>
          <c:orientation val="minMax"/>
        </c:scaling>
        <c:axPos val="l"/>
        <c:majorGridlines/>
        <c:numFmt formatCode="0%" sourceLinked="1"/>
        <c:tickLblPos val="nextTo"/>
        <c:crossAx val="603799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view3D>
      <c:rotX val="20"/>
      <c:rotY val="140"/>
      <c:perspective val="0"/>
    </c:view3D>
    <c:plotArea>
      <c:layout/>
      <c:pie3DChart>
        <c:varyColors val="1"/>
        <c:ser>
          <c:idx val="0"/>
          <c:order val="0"/>
          <c:dLbls>
            <c:showCatName val="1"/>
            <c:showPercent val="1"/>
            <c:showLeaderLines val="1"/>
          </c:dLbls>
          <c:cat>
            <c:strRef>
              <c:f>'C:\Users\Giulia\Desktop\tesi\dati Isabella D''orta\[Dati Definitivi.raggruppamento per provenienza.xls]Foglio3'!$E$5:$E$11</c:f>
              <c:strCache>
                <c:ptCount val="7"/>
                <c:pt idx="0">
                  <c:v>Bangladesh</c:v>
                </c:pt>
                <c:pt idx="1">
                  <c:v>Dubai</c:v>
                </c:pt>
                <c:pt idx="2">
                  <c:v>Ecuador</c:v>
                </c:pt>
                <c:pt idx="3">
                  <c:v>Marocco</c:v>
                </c:pt>
                <c:pt idx="4">
                  <c:v>Pakistan</c:v>
                </c:pt>
                <c:pt idx="5">
                  <c:v>Perù</c:v>
                </c:pt>
                <c:pt idx="6">
                  <c:v>Senegal</c:v>
                </c:pt>
              </c:strCache>
            </c:strRef>
          </c:cat>
          <c:val>
            <c:numRef>
              <c:f>'C:\Users\Giulia\Desktop\tesi\dati Isabella D''orta\[Dati Definitivi.raggruppamento per provenienza.xls]Foglio3'!$F$5:$F$11</c:f>
              <c:numCache>
                <c:formatCode>General</c:formatCode>
                <c:ptCount val="7"/>
                <c:pt idx="0">
                  <c:v>3</c:v>
                </c:pt>
                <c:pt idx="1">
                  <c:v>1</c:v>
                </c:pt>
                <c:pt idx="2">
                  <c:v>7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40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/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4"/>
  <c:chart>
    <c:view3D>
      <c:rotX val="10"/>
      <c:rotY val="30"/>
      <c:depthPercent val="100"/>
      <c:perspective val="20"/>
    </c:view3D>
    <c:plotArea>
      <c:layout>
        <c:manualLayout>
          <c:layoutTarget val="inner"/>
          <c:xMode val="edge"/>
          <c:yMode val="edge"/>
          <c:x val="0.11843285214348209"/>
          <c:y val="5.1400554097404488E-2"/>
          <c:w val="0.57442957130358796"/>
          <c:h val="0.79822506561679785"/>
        </c:manualLayout>
      </c:layout>
      <c:bar3DChart>
        <c:barDir val="col"/>
        <c:grouping val="percentStacked"/>
        <c:ser>
          <c:idx val="0"/>
          <c:order val="0"/>
          <c:tx>
            <c:strRef>
              <c:f>'Grafico sesso'!$B$64</c:f>
              <c:strCache>
                <c:ptCount val="1"/>
                <c:pt idx="0">
                  <c:v>Patologia cronica</c:v>
                </c:pt>
              </c:strCache>
            </c:strRef>
          </c:tx>
          <c:dLbls>
            <c:showVal val="1"/>
          </c:dLbls>
          <c:cat>
            <c:strRef>
              <c:f>'Grafico sesso'!$C$63:$D$63</c:f>
              <c:strCache>
                <c:ptCount val="2"/>
                <c:pt idx="0">
                  <c:v>Italiani</c:v>
                </c:pt>
                <c:pt idx="1">
                  <c:v>Migranti</c:v>
                </c:pt>
              </c:strCache>
            </c:strRef>
          </c:cat>
          <c:val>
            <c:numRef>
              <c:f>'Grafico sesso'!$C$64:$D$64</c:f>
              <c:numCache>
                <c:formatCode>General</c:formatCode>
                <c:ptCount val="2"/>
                <c:pt idx="0">
                  <c:v>10</c:v>
                </c:pt>
                <c:pt idx="1">
                  <c:v>21</c:v>
                </c:pt>
              </c:numCache>
            </c:numRef>
          </c:val>
        </c:ser>
        <c:ser>
          <c:idx val="1"/>
          <c:order val="1"/>
          <c:tx>
            <c:strRef>
              <c:f>'Grafico sesso'!$B$65</c:f>
              <c:strCache>
                <c:ptCount val="1"/>
                <c:pt idx="0">
                  <c:v>Senza Patologia cronica</c:v>
                </c:pt>
              </c:strCache>
            </c:strRef>
          </c:tx>
          <c:dLbls>
            <c:showVal val="1"/>
          </c:dLbls>
          <c:cat>
            <c:strRef>
              <c:f>'Grafico sesso'!$C$63:$D$63</c:f>
              <c:strCache>
                <c:ptCount val="2"/>
                <c:pt idx="0">
                  <c:v>Italiani</c:v>
                </c:pt>
                <c:pt idx="1">
                  <c:v>Migranti</c:v>
                </c:pt>
              </c:strCache>
            </c:strRef>
          </c:cat>
          <c:val>
            <c:numRef>
              <c:f>'Grafico sesso'!$C$65:$D$65</c:f>
              <c:numCache>
                <c:formatCode>General</c:formatCode>
                <c:ptCount val="2"/>
                <c:pt idx="0">
                  <c:v>85</c:v>
                </c:pt>
                <c:pt idx="1">
                  <c:v>41</c:v>
                </c:pt>
              </c:numCache>
            </c:numRef>
          </c:val>
        </c:ser>
        <c:shape val="box"/>
        <c:axId val="61798656"/>
        <c:axId val="63512576"/>
        <c:axId val="0"/>
      </c:bar3DChart>
      <c:catAx>
        <c:axId val="61798656"/>
        <c:scaling>
          <c:orientation val="minMax"/>
        </c:scaling>
        <c:axPos val="b"/>
        <c:numFmt formatCode="General" sourceLinked="1"/>
        <c:tickLblPos val="nextTo"/>
        <c:crossAx val="63512576"/>
        <c:crosses val="autoZero"/>
        <c:auto val="1"/>
        <c:lblAlgn val="ctr"/>
        <c:lblOffset val="100"/>
      </c:catAx>
      <c:valAx>
        <c:axId val="63512576"/>
        <c:scaling>
          <c:orientation val="minMax"/>
        </c:scaling>
        <c:axPos val="l"/>
        <c:majorGridlines/>
        <c:numFmt formatCode="0%" sourceLinked="1"/>
        <c:tickLblPos val="nextTo"/>
        <c:crossAx val="617986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9809443462424334"/>
          <c:y val="9.3047782707943207E-3"/>
          <c:w val="0.17371840672693703"/>
          <c:h val="0.17444674138859678"/>
        </c:manualLayout>
      </c:layout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02C99-52BD-4FD1-85D6-441E4D76E384}" type="datetimeFigureOut">
              <a:rPr lang="it-IT" smtClean="0"/>
              <a:t>19/10/2009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F1CD6-4000-461B-A406-8D83F91753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F1CD6-4000-461B-A406-8D83F917532B}" type="slidenum">
              <a:rPr lang="it-IT" smtClean="0"/>
              <a:t>22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7FBDBFD-F0FA-41E2-8361-5DB40D505CD2}" type="datetimeFigureOut">
              <a:rPr lang="it-IT" smtClean="0"/>
              <a:pPr/>
              <a:t>19/10/2009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13A2AE-66BA-4B72-B163-C1D994376DB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_Universita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785794"/>
            <a:ext cx="80645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57356" y="142852"/>
            <a:ext cx="7072330" cy="857255"/>
          </a:xfrm>
        </p:spPr>
        <p:txBody>
          <a:bodyPr>
            <a:normAutofit/>
          </a:bodyPr>
          <a:lstStyle/>
          <a:p>
            <a:r>
              <a:rPr lang="it-IT" sz="1700" dirty="0"/>
              <a:t>UNIVERSITÀ DEGLI STUDI </a:t>
            </a:r>
            <a:r>
              <a:rPr lang="it-IT" sz="1700" dirty="0" err="1" smtClean="0"/>
              <a:t>DI</a:t>
            </a:r>
            <a:r>
              <a:rPr lang="it-IT" sz="1700" dirty="0" smtClean="0"/>
              <a:t> </a:t>
            </a:r>
            <a:r>
              <a:rPr lang="it-IT" sz="1700" dirty="0"/>
              <a:t>GENOVA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42844" y="5715016"/>
            <a:ext cx="257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RELATORI</a:t>
            </a:r>
          </a:p>
          <a:p>
            <a:r>
              <a:rPr lang="it-IT" dirty="0"/>
              <a:t>Dott. </a:t>
            </a:r>
            <a:r>
              <a:rPr lang="it-IT" dirty="0" smtClean="0"/>
              <a:t>A. </a:t>
            </a:r>
            <a:r>
              <a:rPr lang="it-IT" dirty="0" err="1"/>
              <a:t>Stimamiglio</a:t>
            </a:r>
            <a:endParaRPr lang="it-IT" dirty="0"/>
          </a:p>
          <a:p>
            <a:r>
              <a:rPr lang="it-IT" dirty="0"/>
              <a:t>Prof. </a:t>
            </a:r>
            <a:r>
              <a:rPr lang="it-IT" dirty="0" smtClean="0"/>
              <a:t>G. </a:t>
            </a:r>
            <a:r>
              <a:rPr lang="it-IT" dirty="0"/>
              <a:t>Del </a:t>
            </a:r>
            <a:r>
              <a:rPr lang="it-IT" dirty="0" err="1"/>
              <a:t>Puente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715140" y="6068817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CANDIDATA</a:t>
            </a:r>
            <a:endParaRPr lang="it-IT" dirty="0"/>
          </a:p>
          <a:p>
            <a:r>
              <a:rPr lang="it-IT" dirty="0"/>
              <a:t>Giulia </a:t>
            </a:r>
            <a:r>
              <a:rPr lang="it-IT" dirty="0" err="1"/>
              <a:t>Sottanis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0" y="185736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500" dirty="0"/>
              <a:t>Facoltà di Medicina e Chirurgia</a:t>
            </a:r>
          </a:p>
          <a:p>
            <a:pPr algn="ctr"/>
            <a:endParaRPr lang="it-IT" sz="15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1928794" y="2285992"/>
            <a:ext cx="700092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sz="2000" dirty="0"/>
              <a:t>GLI IMMIGRATI NELL’AMBULATORIO </a:t>
            </a:r>
            <a:r>
              <a:rPr lang="it-IT" sz="2000" dirty="0" err="1" smtClean="0"/>
              <a:t>DI</a:t>
            </a:r>
            <a:r>
              <a:rPr lang="it-IT" sz="2000" dirty="0" smtClean="0"/>
              <a:t> </a:t>
            </a:r>
            <a:r>
              <a:rPr lang="it-IT" sz="2000" dirty="0"/>
              <a:t>MEDICINA GENERALE:</a:t>
            </a:r>
          </a:p>
          <a:p>
            <a:pPr algn="ctr">
              <a:lnSpc>
                <a:spcPct val="200000"/>
              </a:lnSpc>
            </a:pPr>
            <a:r>
              <a:rPr lang="it-IT" sz="2000" dirty="0"/>
              <a:t>UNO STUDIO SULLA PERCEZIONE SOMATICA</a:t>
            </a:r>
          </a:p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214546" y="6286520"/>
            <a:ext cx="46434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smtClean="0"/>
              <a:t>Anno accademico 2008-2009</a:t>
            </a:r>
            <a:endParaRPr lang="it-I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STRUMENTI </a:t>
            </a:r>
            <a:r>
              <a:rPr lang="it-IT" dirty="0" err="1" smtClean="0"/>
              <a:t>DI</a:t>
            </a:r>
            <a:r>
              <a:rPr lang="it-IT" dirty="0" smtClean="0"/>
              <a:t> AUTOVALUTAZIONE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Scala ordinale a 5 punti (1-5)</a:t>
            </a:r>
          </a:p>
          <a:p>
            <a:r>
              <a:rPr lang="it-IT" dirty="0" smtClean="0"/>
              <a:t>Esplora sensazioni corporee che creano </a:t>
            </a:r>
            <a:r>
              <a:rPr lang="it-IT" dirty="0" smtClean="0"/>
              <a:t>disagio e ansia, senza essere francamente patologiche</a:t>
            </a:r>
            <a:endParaRPr lang="it-IT" dirty="0" smtClean="0"/>
          </a:p>
          <a:p>
            <a:r>
              <a:rPr lang="it-IT" dirty="0" smtClean="0"/>
              <a:t>Strettamente correlata con sintomi ipocondriaci, disturbo depressivo da ansia o </a:t>
            </a:r>
            <a:r>
              <a:rPr lang="it-IT" dirty="0" err="1" smtClean="0"/>
              <a:t>somatoforme</a:t>
            </a:r>
            <a:endParaRPr lang="it-IT" dirty="0" smtClean="0"/>
          </a:p>
          <a:p>
            <a:r>
              <a:rPr lang="it-IT" dirty="0" smtClean="0"/>
              <a:t>Punteggio finale 10-50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56131" cy="3951288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Scala nominale</a:t>
            </a:r>
            <a:endParaRPr lang="it-IT" dirty="0" smtClean="0"/>
          </a:p>
          <a:p>
            <a:pPr>
              <a:buNone/>
            </a:pPr>
            <a:r>
              <a:rPr lang="it-IT" sz="1200" dirty="0" smtClean="0"/>
              <a:t>          (Per niente 0 Un po’ / lievemente 1 Abbastanza / piuttosto 2 Al massimo / non potrebbe essere peggio 3)</a:t>
            </a:r>
          </a:p>
          <a:p>
            <a:r>
              <a:rPr lang="it-IT" dirty="0" smtClean="0"/>
              <a:t>Esplora percezioni del corpo in correlazione con le funzioni fisiologiche</a:t>
            </a:r>
          </a:p>
          <a:p>
            <a:r>
              <a:rPr lang="it-IT" dirty="0" smtClean="0"/>
              <a:t>Discrimina tra patologia somatica e “comportamento da malato”, correla con dolore cronico e depressione</a:t>
            </a:r>
          </a:p>
          <a:p>
            <a:r>
              <a:rPr lang="it-IT" dirty="0" smtClean="0"/>
              <a:t>Punteggio finale 0-39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it-IT" dirty="0" smtClean="0"/>
              <a:t>SSAS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MSPQ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SomatoSensory</a:t>
            </a:r>
            <a:r>
              <a:rPr lang="it-IT" dirty="0" smtClean="0"/>
              <a:t> </a:t>
            </a:r>
            <a:r>
              <a:rPr lang="it-IT" dirty="0" err="1" smtClean="0"/>
              <a:t>Amplification</a:t>
            </a:r>
            <a:r>
              <a:rPr lang="it-IT" dirty="0" smtClean="0"/>
              <a:t> Scale (SSAS)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it-IT" sz="4900" dirty="0" smtClean="0"/>
              <a:t>Quando qualcuno tossisce, anche a me viene da tossire.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Non posso sopportare il fumo, lo smog o l’aria inquinata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Spesso sono cosciente delle varie cose che accadono nel mio corpo. 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Quando mi faccio un livido, questo rimane visibile per molto tempo.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I rumori forti e improvvisi mi disturbano veramente.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Talvolta posso sentire il polso o i battiti del cuore pulsare nelle mie orecchie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Mi sento veramente a disagio nei luoghi troppo caldi o troppo freddi.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Sento facilmente i morsi allo stomaco per la fame.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Anche qualcosa di modesto, come una puntura d’insetto o una spina, mi fa proprio stare male.</a:t>
            </a:r>
          </a:p>
          <a:p>
            <a:pPr>
              <a:lnSpc>
                <a:spcPct val="120000"/>
              </a:lnSpc>
            </a:pPr>
            <a:r>
              <a:rPr lang="it-IT" sz="4900" dirty="0" smtClean="0"/>
              <a:t>Non riesco a sopportare il dolore come fanno molte persone.</a:t>
            </a:r>
          </a:p>
          <a:p>
            <a:pPr>
              <a:buNone/>
            </a:pPr>
            <a:endParaRPr lang="it-IT" dirty="0" smtClean="0"/>
          </a:p>
          <a:p>
            <a:pPr algn="r">
              <a:buNone/>
            </a:pPr>
            <a:r>
              <a:rPr lang="it-IT" i="1" dirty="0" err="1" smtClean="0"/>
              <a:t>Barsky</a:t>
            </a:r>
            <a:r>
              <a:rPr lang="it-IT" i="1" dirty="0" smtClean="0"/>
              <a:t> </a:t>
            </a:r>
            <a:r>
              <a:rPr lang="it-IT" i="1" dirty="0" err="1" smtClean="0"/>
              <a:t>et</a:t>
            </a:r>
            <a:r>
              <a:rPr lang="it-IT" i="1" dirty="0" smtClean="0"/>
              <a:t> al. 1990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Modified</a:t>
            </a:r>
            <a:r>
              <a:rPr lang="it-IT" dirty="0" smtClean="0"/>
              <a:t> </a:t>
            </a:r>
            <a:r>
              <a:rPr lang="it-IT" dirty="0" err="1" smtClean="0"/>
              <a:t>Somatic</a:t>
            </a:r>
            <a:r>
              <a:rPr lang="it-IT" dirty="0" smtClean="0"/>
              <a:t> </a:t>
            </a:r>
            <a:r>
              <a:rPr lang="it-IT" dirty="0" err="1" smtClean="0"/>
              <a:t>Perception</a:t>
            </a:r>
            <a:r>
              <a:rPr lang="it-IT" dirty="0" smtClean="0"/>
              <a:t> </a:t>
            </a:r>
            <a:r>
              <a:rPr lang="it-IT" dirty="0" err="1" smtClean="0"/>
              <a:t>Questionnaire</a:t>
            </a:r>
            <a:r>
              <a:rPr lang="it-IT" dirty="0" smtClean="0"/>
              <a:t> (MSPQ)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"/>
          </p:nvPr>
        </p:nvSpPr>
        <p:spPr>
          <a:xfrm>
            <a:off x="428596" y="2332037"/>
            <a:ext cx="40386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it-IT" dirty="0" smtClean="0"/>
              <a:t>Aumento della frequenza cardiaca</a:t>
            </a:r>
          </a:p>
          <a:p>
            <a:pPr>
              <a:lnSpc>
                <a:spcPct val="120000"/>
              </a:lnSpc>
            </a:pPr>
            <a:r>
              <a:rPr lang="it-IT" dirty="0" smtClean="0"/>
              <a:t>Sentire caldo </a:t>
            </a:r>
            <a:r>
              <a:rPr lang="it-IT" dirty="0" err="1" smtClean="0"/>
              <a:t>dappertutto*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Essere completamente </a:t>
            </a:r>
            <a:r>
              <a:rPr lang="it-IT" dirty="0" err="1" smtClean="0"/>
              <a:t>sudati*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Sudare in una particolare parte del corpo</a:t>
            </a:r>
          </a:p>
          <a:p>
            <a:pPr>
              <a:lnSpc>
                <a:spcPct val="120000"/>
              </a:lnSpc>
            </a:pPr>
            <a:r>
              <a:rPr lang="it-IT" dirty="0" smtClean="0"/>
              <a:t>Avere pulsazioni nel collo</a:t>
            </a:r>
          </a:p>
          <a:p>
            <a:pPr>
              <a:lnSpc>
                <a:spcPct val="120000"/>
              </a:lnSpc>
            </a:pPr>
            <a:r>
              <a:rPr lang="it-IT" dirty="0" smtClean="0"/>
              <a:t>Sentire colpi alla testa</a:t>
            </a:r>
          </a:p>
          <a:p>
            <a:pPr>
              <a:lnSpc>
                <a:spcPct val="120000"/>
              </a:lnSpc>
            </a:pPr>
            <a:r>
              <a:rPr lang="it-IT" dirty="0" err="1" smtClean="0"/>
              <a:t>Vertigini*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Visione </a:t>
            </a:r>
            <a:r>
              <a:rPr lang="it-IT" dirty="0" err="1" smtClean="0"/>
              <a:t>offuscata*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Sensazione di </a:t>
            </a:r>
            <a:r>
              <a:rPr lang="it-IT" dirty="0" err="1" smtClean="0"/>
              <a:t>svenimento*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Tutto sembra irreale</a:t>
            </a:r>
          </a:p>
          <a:p>
            <a:pPr>
              <a:lnSpc>
                <a:spcPct val="120000"/>
              </a:lnSpc>
            </a:pPr>
            <a:r>
              <a:rPr lang="it-IT" dirty="0" err="1" smtClean="0"/>
              <a:t>Nausea*</a:t>
            </a:r>
            <a:endParaRPr lang="it-IT" dirty="0" smtClean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>
          <a:xfrm>
            <a:off x="4643438" y="2143116"/>
            <a:ext cx="40386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it-IT" dirty="0" smtClean="0"/>
              <a:t>Senso di logorio allo stomaco</a:t>
            </a:r>
          </a:p>
          <a:p>
            <a:pPr>
              <a:lnSpc>
                <a:spcPct val="120000"/>
              </a:lnSpc>
            </a:pPr>
            <a:r>
              <a:rPr lang="it-IT" dirty="0" smtClean="0"/>
              <a:t>Crampi o dolore allo </a:t>
            </a:r>
            <a:r>
              <a:rPr lang="it-IT" dirty="0" err="1" smtClean="0"/>
              <a:t>stomaco*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Agitazione di </a:t>
            </a:r>
            <a:r>
              <a:rPr lang="it-IT" dirty="0" err="1" smtClean="0"/>
              <a:t>stomaco*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Necessità impellente di urinare</a:t>
            </a:r>
          </a:p>
          <a:p>
            <a:pPr>
              <a:lnSpc>
                <a:spcPct val="120000"/>
              </a:lnSpc>
            </a:pPr>
            <a:r>
              <a:rPr lang="it-IT" dirty="0" smtClean="0"/>
              <a:t>Sensazione di bocca </a:t>
            </a:r>
            <a:r>
              <a:rPr lang="it-IT" dirty="0" err="1" smtClean="0"/>
              <a:t>asciutta*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Difficoltà a deglutire</a:t>
            </a:r>
          </a:p>
          <a:p>
            <a:pPr>
              <a:lnSpc>
                <a:spcPct val="120000"/>
              </a:lnSpc>
            </a:pPr>
            <a:r>
              <a:rPr lang="it-IT" dirty="0" smtClean="0"/>
              <a:t>Dolore ai muscoli del </a:t>
            </a:r>
            <a:r>
              <a:rPr lang="it-IT" dirty="0" err="1" smtClean="0"/>
              <a:t>collo*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Debolezza alle </a:t>
            </a:r>
            <a:r>
              <a:rPr lang="it-IT" dirty="0" err="1" smtClean="0"/>
              <a:t>gambe*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Contrazioni o scosse ai </a:t>
            </a:r>
            <a:r>
              <a:rPr lang="it-IT" dirty="0" err="1" smtClean="0"/>
              <a:t>muscoli*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Senso di costrizione alla </a:t>
            </a:r>
            <a:r>
              <a:rPr lang="it-IT" dirty="0" err="1" smtClean="0"/>
              <a:t>fronte*</a:t>
            </a:r>
            <a:endParaRPr lang="it-IT" dirty="0" smtClean="0"/>
          </a:p>
          <a:p>
            <a:pPr>
              <a:lnSpc>
                <a:spcPct val="120000"/>
              </a:lnSpc>
            </a:pPr>
            <a:r>
              <a:rPr lang="it-IT" dirty="0" smtClean="0"/>
              <a:t>Senso di tensione ai muscoli della mandibola</a:t>
            </a:r>
          </a:p>
          <a:p>
            <a:endParaRPr lang="it-IT" dirty="0" smtClean="0"/>
          </a:p>
          <a:p>
            <a:pPr algn="r">
              <a:buNone/>
            </a:pPr>
            <a:r>
              <a:rPr lang="it-IT" sz="2100" i="1" dirty="0" err="1" smtClean="0"/>
              <a:t>Main</a:t>
            </a:r>
            <a:r>
              <a:rPr lang="it-IT" sz="2100" i="1" dirty="0" smtClean="0"/>
              <a:t>, 1983</a:t>
            </a:r>
            <a:endParaRPr lang="it-IT" sz="21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428596" y="1714488"/>
            <a:ext cx="850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Si chiede al paziente di far riferimento ai sintomi avvertiti nell’ultima settimana: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Pazienti affluiti in 3 ambulatori MMG genovesi</a:t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500034" y="1621951"/>
          <a:ext cx="8186766" cy="1449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4566"/>
                <a:gridCol w="2057400"/>
                <a:gridCol w="2057400"/>
                <a:gridCol w="2057400"/>
              </a:tblGrid>
              <a:tr h="57875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latin typeface="Arial"/>
                        </a:rPr>
                        <a:t>Totale (n = 157)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latin typeface="Arial"/>
                        </a:rPr>
                        <a:t>Migranti (n = 62)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latin typeface="Arial"/>
                        </a:rPr>
                        <a:t>Italiani (n = 95)</a:t>
                      </a:r>
                    </a:p>
                  </a:txBody>
                  <a:tcPr marL="9525" marR="9525" marT="9525" marB="0" anchor="b"/>
                </a:tc>
              </a:tr>
              <a:tr h="87110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Età (media dev. Standard)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38,7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</a:t>
                      </a:r>
                      <a:r>
                        <a:rPr lang="it-IT" sz="1800" b="0" i="0" u="none" strike="noStrike" dirty="0">
                          <a:latin typeface="Arial"/>
                        </a:rPr>
                        <a:t>10,5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39,6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9,8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38,1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10,8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00034" y="3357562"/>
          <a:ext cx="8186766" cy="1441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4566"/>
                <a:gridCol w="2057400"/>
                <a:gridCol w="2057400"/>
                <a:gridCol w="2057400"/>
              </a:tblGrid>
              <a:tr h="46952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Sesso (n, 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57875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86  (54,8%)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50  (80,6%)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36  (37,9%)</a:t>
                      </a:r>
                    </a:p>
                  </a:txBody>
                  <a:tcPr marL="9525" marR="9525" marT="9525" marB="0" anchor="b"/>
                </a:tc>
              </a:tr>
              <a:tr h="57875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71  (45,2%)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12  (19,4%)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59  (62,1%)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DISTRIBUZIONE PER SESSO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DISTRIBUZIONE PER PAESI </a:t>
            </a:r>
            <a:r>
              <a:rPr lang="it-IT" dirty="0" err="1" smtClean="0"/>
              <a:t>DI</a:t>
            </a:r>
            <a:r>
              <a:rPr lang="it-IT" dirty="0" smtClean="0"/>
              <a:t> PROVENIENZA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PATOLOGIE CRONICHE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072198" y="3000372"/>
            <a:ext cx="22860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Ipertensione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Diabete</a:t>
            </a:r>
          </a:p>
          <a:p>
            <a:pPr>
              <a:buFont typeface="Arial" pitchFamily="34" charset="0"/>
              <a:buChar char="•"/>
            </a:pPr>
            <a:r>
              <a:rPr lang="it-IT" dirty="0" err="1" smtClean="0"/>
              <a:t>Ipo</a:t>
            </a:r>
            <a:r>
              <a:rPr lang="it-IT" dirty="0" smtClean="0"/>
              <a:t>/Ipertiroidismo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Gastroduodenite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Asma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BPCO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Artrosi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Osteoporosi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Epatopatia HCV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Esiti Chirurgici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Esiti TBC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Neoplasie</a:t>
            </a:r>
          </a:p>
          <a:p>
            <a:pPr>
              <a:buFont typeface="Arial" pitchFamily="34" charset="0"/>
              <a:buChar char="•"/>
            </a:pPr>
            <a:endParaRPr lang="it-IT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829576" cy="3154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088"/>
                <a:gridCol w="1948088"/>
                <a:gridCol w="1948088"/>
                <a:gridCol w="1985312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latin typeface="Arial"/>
                        </a:rPr>
                        <a:t>Totale (n = 157)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>
                          <a:latin typeface="Arial"/>
                        </a:rPr>
                        <a:t>Migranti (n = 62)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latin typeface="Arial"/>
                        </a:rPr>
                        <a:t>Italiani (n = 95)</a:t>
                      </a: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latin typeface="Arial"/>
                        </a:rPr>
                        <a:t>Età (media dev. Standard)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38,7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</a:t>
                      </a:r>
                      <a:r>
                        <a:rPr lang="it-IT" sz="1800" b="0" i="0" u="none" strike="noStrike" dirty="0">
                          <a:latin typeface="Arial"/>
                        </a:rPr>
                        <a:t>10,5 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39,6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9,8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38,1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10,8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latin typeface="Arial"/>
                        </a:rPr>
                        <a:t>Sesso (n, 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latin typeface="Arial"/>
                        </a:rPr>
                        <a:t>M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86  (54,8%)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latin typeface="Arial"/>
                        </a:rPr>
                        <a:t>50  (80,6%)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latin typeface="Arial"/>
                        </a:rPr>
                        <a:t>36  (37,9%)</a:t>
                      </a: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latin typeface="Arial"/>
                        </a:rPr>
                        <a:t>F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latin typeface="Arial"/>
                        </a:rPr>
                        <a:t>71  (45,2%)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12  (19,4%)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59  (62,1%)</a:t>
                      </a: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latin typeface="Arial"/>
                        </a:rPr>
                        <a:t>Patologia cronica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latin typeface="Arial"/>
                        </a:rPr>
                        <a:t>31 (19,7%)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>
                          <a:latin typeface="Arial"/>
                        </a:rPr>
                        <a:t>21 (33,9%)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10 (10,5%)</a:t>
                      </a: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latin typeface="Arial"/>
                        </a:rPr>
                        <a:t>Punteggio MSPQ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latin typeface="Arial"/>
                        </a:rPr>
                        <a:t>6,3 ± 4,5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latin typeface="Arial"/>
                        </a:rPr>
                        <a:t>7,0 ± 4,1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latin typeface="Arial"/>
                        </a:rPr>
                        <a:t>5,9 ± 4,8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latin typeface="Arial"/>
                        </a:rPr>
                        <a:t>Punteggio SSAS</a:t>
                      </a: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20,5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6,2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 smtClean="0">
                          <a:latin typeface="Arial"/>
                        </a:rPr>
                        <a:t>18,4</a:t>
                      </a:r>
                      <a:r>
                        <a:rPr lang="it-IT" sz="1800" b="0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5,5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latin typeface="Arial"/>
                        </a:rPr>
                        <a:t>21,9 </a:t>
                      </a:r>
                      <a:r>
                        <a:rPr lang="it-IT" sz="1800" b="0" i="0" u="none" strike="noStrike" dirty="0" smtClean="0">
                          <a:latin typeface="Arial"/>
                        </a:rPr>
                        <a:t>± 6,2</a:t>
                      </a:r>
                      <a:endParaRPr lang="it-IT" sz="1800" b="0" i="0" u="none" strike="noStrike" dirty="0">
                        <a:latin typeface="Arial"/>
                      </a:endParaRPr>
                    </a:p>
                  </a:txBody>
                  <a:tcPr marL="8643" marR="8643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SSAS</a:t>
            </a:r>
            <a:endParaRPr lang="it-IT" dirty="0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204912" y="1646237"/>
            <a:ext cx="5972175" cy="478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RISULTATI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546243"/>
            <a:ext cx="8229600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endParaRPr lang="it-IT" dirty="0" smtClean="0"/>
          </a:p>
          <a:p>
            <a:pPr lvl="1">
              <a:buFont typeface="Arial" pitchFamily="34" charset="0"/>
              <a:buChar char="•"/>
            </a:pPr>
            <a:endParaRPr lang="it-IT" dirty="0" smtClean="0"/>
          </a:p>
          <a:p>
            <a:pPr lvl="1">
              <a:buFont typeface="Arial" pitchFamily="34" charset="0"/>
              <a:buChar char="•"/>
            </a:pPr>
            <a:endParaRPr lang="it-IT" dirty="0" smtClean="0"/>
          </a:p>
          <a:p>
            <a:pPr lvl="1">
              <a:buFont typeface="Arial" pitchFamily="34" charset="0"/>
              <a:buChar char="•"/>
            </a:pPr>
            <a:r>
              <a:rPr lang="it-IT" dirty="0" smtClean="0"/>
              <a:t>Differenza </a:t>
            </a:r>
            <a:r>
              <a:rPr lang="it-IT" dirty="0" smtClean="0"/>
              <a:t>significativa tra i punteggi medi SSAS gruppo italiani vs migranti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/>
              <a:t>Correlazione significativa tra punteggi SSAS e MSPQ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/>
              <a:t>Punteggio totale MSPQ: correlato a genere femminile, condizione di migrante e presenza di patologie croniche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/>
              <a:t>Punteggio SSAS correlato al genere femminile soltanto	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Presenza</a:t>
            </a:r>
            <a:br>
              <a:rPr lang="it-IT" dirty="0" smtClean="0"/>
            </a:br>
            <a:r>
              <a:rPr lang="it-IT" dirty="0" smtClean="0"/>
              <a:t> </a:t>
            </a:r>
            <a:r>
              <a:rPr lang="it-IT" dirty="0" smtClean="0"/>
              <a:t>di stranieri in </a:t>
            </a:r>
            <a:r>
              <a:rPr lang="it-IT" dirty="0" smtClean="0"/>
              <a:t>Italia</a:t>
            </a:r>
            <a:endParaRPr lang="it-IT" sz="1300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4038600" cy="1828800"/>
          </a:xfrm>
        </p:spPr>
        <p:txBody>
          <a:bodyPr/>
          <a:lstStyle/>
          <a:p>
            <a:r>
              <a:rPr lang="it-IT" dirty="0" smtClean="0"/>
              <a:t>Italia (2008)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3.460.000 (il 5.8%dei residenti)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1614486"/>
          </a:xfrm>
        </p:spPr>
        <p:txBody>
          <a:bodyPr/>
          <a:lstStyle/>
          <a:p>
            <a:r>
              <a:rPr lang="it-IT" dirty="0" smtClean="0"/>
              <a:t>Genova</a:t>
            </a:r>
          </a:p>
          <a:p>
            <a:pPr>
              <a:buNone/>
            </a:pPr>
            <a:r>
              <a:rPr lang="it-IT" dirty="0" smtClean="0"/>
              <a:t>42.744, (il 7,0% della popolazione cittadina)</a:t>
            </a:r>
            <a:endParaRPr lang="it-IT" dirty="0"/>
          </a:p>
        </p:txBody>
      </p:sp>
      <p:sp>
        <p:nvSpPr>
          <p:cNvPr id="6" name="Segnaposto contenuto 4"/>
          <p:cNvSpPr txBox="1">
            <a:spLocks/>
          </p:cNvSpPr>
          <p:nvPr/>
        </p:nvSpPr>
        <p:spPr>
          <a:xfrm>
            <a:off x="928662" y="4071942"/>
            <a:ext cx="7715304" cy="1614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785918" y="5786454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Tra vent’anni secondo le previsioni dell’Istat essi potrebbero rappresentare quasi il 13% di tutta la popolazione.</a:t>
            </a:r>
            <a:endParaRPr lang="it-IT" dirty="0"/>
          </a:p>
        </p:txBody>
      </p:sp>
      <p:sp>
        <p:nvSpPr>
          <p:cNvPr id="8" name="Segnaposto contenuto 3"/>
          <p:cNvSpPr txBox="1">
            <a:spLocks/>
          </p:cNvSpPr>
          <p:nvPr/>
        </p:nvSpPr>
        <p:spPr>
          <a:xfrm>
            <a:off x="500034" y="3786190"/>
            <a:ext cx="4038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egnaposto contenuto 3"/>
          <p:cNvSpPr txBox="1">
            <a:spLocks/>
          </p:cNvSpPr>
          <p:nvPr/>
        </p:nvSpPr>
        <p:spPr>
          <a:xfrm>
            <a:off x="4714876" y="3714752"/>
            <a:ext cx="4038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00034" y="3714752"/>
            <a:ext cx="321471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Le collettività più rappresentate:</a:t>
            </a:r>
          </a:p>
          <a:p>
            <a:r>
              <a:rPr lang="it-IT" dirty="0" smtClean="0"/>
              <a:t>Romania</a:t>
            </a:r>
          </a:p>
          <a:p>
            <a:r>
              <a:rPr lang="it-IT" dirty="0" smtClean="0"/>
              <a:t>Albania</a:t>
            </a:r>
            <a:endParaRPr lang="it-IT" dirty="0" smtClean="0"/>
          </a:p>
          <a:p>
            <a:r>
              <a:rPr lang="it-IT" dirty="0" smtClean="0"/>
              <a:t>Marocco</a:t>
            </a:r>
          </a:p>
          <a:p>
            <a:r>
              <a:rPr lang="it-IT" dirty="0" smtClean="0"/>
              <a:t>Cina</a:t>
            </a:r>
          </a:p>
          <a:p>
            <a:r>
              <a:rPr lang="it-IT" dirty="0" smtClean="0"/>
              <a:t>Ucraina</a:t>
            </a: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4572000" y="3714752"/>
            <a:ext cx="32147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Paesi sudamericani</a:t>
            </a:r>
          </a:p>
          <a:p>
            <a:r>
              <a:rPr lang="it-IT" dirty="0" smtClean="0"/>
              <a:t>Paesi Europei extra UE</a:t>
            </a:r>
          </a:p>
          <a:p>
            <a:r>
              <a:rPr lang="it-IT" dirty="0" smtClean="0"/>
              <a:t>Paesi UE</a:t>
            </a:r>
          </a:p>
          <a:p>
            <a:r>
              <a:rPr lang="it-IT" dirty="0" smtClean="0"/>
              <a:t>Paesi asiatici </a:t>
            </a:r>
          </a:p>
          <a:p>
            <a:r>
              <a:rPr lang="it-IT" dirty="0" smtClean="0"/>
              <a:t>Paesi nordafricani </a:t>
            </a:r>
          </a:p>
          <a:p>
            <a:r>
              <a:rPr lang="it-IT" dirty="0" smtClean="0"/>
              <a:t>resto dell’Africa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7" grpId="1" build="allAtOnce"/>
      <p:bldP spid="10" grpId="0"/>
      <p:bldP spid="11" grpId="3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2185989"/>
          </a:xfrm>
        </p:spPr>
        <p:txBody>
          <a:bodyPr/>
          <a:lstStyle/>
          <a:p>
            <a:r>
              <a:rPr lang="it-IT" dirty="0" smtClean="0"/>
              <a:t>La condizione di migrante concorre, insieme ad altri fattori ( genere femminile, presenza di patologie croniche, altri fattori non considerati come livello di scolarità/posizione sociale) ad elevare il punteggio MSPQ: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1285852" y="4572008"/>
            <a:ext cx="2428892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4714876" y="4572008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PERCEZIONE SOMATICA MODIFICATA:</a:t>
            </a:r>
          </a:p>
          <a:p>
            <a:r>
              <a:rPr lang="it-IT" dirty="0" smtClean="0"/>
              <a:t>Maggiore preoccupazione nei confronti del corpo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7467600" cy="714396"/>
          </a:xfrm>
        </p:spPr>
        <p:txBody>
          <a:bodyPr>
            <a:noAutofit/>
          </a:bodyPr>
          <a:lstStyle/>
          <a:p>
            <a:pPr algn="ctr"/>
            <a:r>
              <a:rPr lang="it-IT" sz="4400" dirty="0" smtClean="0"/>
              <a:t>CONCLUSIONI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POSSIBILI SPIEGAZIONI, NEL MIGRANTE:</a:t>
            </a:r>
          </a:p>
          <a:p>
            <a:r>
              <a:rPr lang="it-IT" dirty="0" smtClean="0"/>
              <a:t>CORPO COME VEICOLO di LAVORO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CONDIZIONE </a:t>
            </a:r>
            <a:r>
              <a:rPr lang="it-IT" dirty="0" smtClean="0"/>
              <a:t>di MIGRANTE IN SÉ: STRESS TRANCULTURALE, SOMATIZZAZIONE TRA IMMIGRATI</a:t>
            </a:r>
          </a:p>
          <a:p>
            <a:endParaRPr lang="it-IT" dirty="0" smtClean="0"/>
          </a:p>
          <a:p>
            <a:r>
              <a:rPr lang="it-IT" dirty="0" smtClean="0"/>
              <a:t>CONTESTO </a:t>
            </a:r>
            <a:r>
              <a:rPr lang="it-IT" dirty="0" smtClean="0"/>
              <a:t>CULTURALE di PROVENIENZA 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000496" y="2285992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BUONA RIUSCITA DELLA PERMANENZA IN ITALIA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>
            <a:off x="1071538" y="5572140"/>
            <a:ext cx="114300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2571736" y="5572140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DIVERSO SENTIRE, VIVERE, MANIFESTARE DEI SINTOMI</a:t>
            </a:r>
            <a:endParaRPr lang="it-IT" dirty="0"/>
          </a:p>
        </p:txBody>
      </p:sp>
      <p:sp>
        <p:nvSpPr>
          <p:cNvPr id="9" name="Freccia a destra 8"/>
          <p:cNvSpPr/>
          <p:nvPr/>
        </p:nvSpPr>
        <p:spPr>
          <a:xfrm>
            <a:off x="1142976" y="2285992"/>
            <a:ext cx="271464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28" y="785794"/>
            <a:ext cx="721520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L’incontro con lo straniero immigrato è uno dei momenti nuovi</a:t>
            </a:r>
            <a:r>
              <a:rPr kumimoji="0" lang="it-IT" sz="2000" b="0" i="1" u="none" strike="noStrike" cap="none" normalizeH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dell’essere impegnati nel campo sanitario in Italia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e questo non perché da ciò nascono nuove problematiche o nuove esigenze ma perché è nuovo il modo in cui queste problematiche e queste esigenze si pongono: la riscoperta del peso della cultura, dell’imprinting della propria società d’origine, di come le condizioni sociali possano pesantemente influenzare lo stato di salute fisica e mentale degli individui. Ed ancora è l’occasione per riscoprire come il nostro ‘ovvio’ non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1" u="none" strike="noStrike" cap="none" normalizeH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sia assoluto, come la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relazione con ogni paziente, italiano o straniero, sia originale ed unica per il modo in cui viene vissuta, sentita, manifestata.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Salvatore </a:t>
            </a:r>
            <a:r>
              <a:rPr kumimoji="0" lang="it-IT" sz="20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Geraci</a:t>
            </a:r>
            <a:r>
              <a:rPr kumimoji="0" lang="it-IT" sz="20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90000"/>
                  </a:schemeClr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Profilo di salute del migrante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EFFETTO“MIGRANTE SANO”</a:t>
            </a:r>
          </a:p>
          <a:p>
            <a:r>
              <a:rPr lang="it-IT" dirty="0" smtClean="0"/>
              <a:t>PATOLOGIE DA DEGRADO E POVERTA’</a:t>
            </a:r>
          </a:p>
          <a:p>
            <a:r>
              <a:rPr lang="it-IT" dirty="0" smtClean="0"/>
              <a:t>PATOLOGIA </a:t>
            </a:r>
            <a:r>
              <a:rPr lang="it-IT" dirty="0" err="1" smtClean="0"/>
              <a:t>D’URGENZA</a:t>
            </a:r>
            <a:endParaRPr lang="it-IT" dirty="0" smtClean="0"/>
          </a:p>
          <a:p>
            <a:r>
              <a:rPr lang="it-IT" dirty="0" smtClean="0"/>
              <a:t>PATOLOGIE </a:t>
            </a:r>
            <a:r>
              <a:rPr lang="it-IT" dirty="0" smtClean="0"/>
              <a:t>INFETTIVE e DERMATOLOGICHE</a:t>
            </a:r>
            <a:endParaRPr lang="it-IT" dirty="0" smtClean="0"/>
          </a:p>
          <a:p>
            <a:r>
              <a:rPr lang="it-IT" dirty="0" smtClean="0"/>
              <a:t>PATOLOGIE PREGRESSE</a:t>
            </a:r>
          </a:p>
          <a:p>
            <a:r>
              <a:rPr lang="it-IT" dirty="0" smtClean="0"/>
              <a:t>PATOLOGIE DELLA FASCIA MATERNO-INFANTILE</a:t>
            </a:r>
          </a:p>
          <a:p>
            <a:r>
              <a:rPr lang="it-IT" dirty="0" smtClean="0"/>
              <a:t>VECCHIAIA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Problemi </a:t>
            </a:r>
            <a:r>
              <a:rPr lang="it-IT" dirty="0" err="1" smtClean="0"/>
              <a:t>medico-pz</a:t>
            </a:r>
            <a:r>
              <a:rPr lang="it-IT" dirty="0" smtClean="0"/>
              <a:t> migrante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Nel campo della </a:t>
            </a:r>
            <a:r>
              <a:rPr lang="it-IT" i="1" dirty="0" smtClean="0"/>
              <a:t>comunicazione</a:t>
            </a:r>
            <a:r>
              <a:rPr lang="it-IT" dirty="0" smtClean="0"/>
              <a:t>: </a:t>
            </a:r>
          </a:p>
          <a:p>
            <a:pPr>
              <a:buNone/>
            </a:pPr>
            <a:r>
              <a:rPr lang="it-IT" dirty="0" err="1" smtClean="0"/>
              <a:t>-</a:t>
            </a:r>
            <a:r>
              <a:rPr lang="it-IT" u="sng" dirty="0" err="1" smtClean="0"/>
              <a:t>prelinguistico</a:t>
            </a:r>
            <a:r>
              <a:rPr lang="it-IT" dirty="0" smtClean="0"/>
              <a:t> (universale) per la difficoltà di tutti di comunicare ciò che avviene in uno spazio privato;</a:t>
            </a:r>
          </a:p>
          <a:p>
            <a:pPr>
              <a:buNone/>
            </a:pPr>
            <a:r>
              <a:rPr lang="it-IT" dirty="0" smtClean="0"/>
              <a:t>-</a:t>
            </a:r>
            <a:r>
              <a:rPr lang="it-IT" u="sng" dirty="0" smtClean="0"/>
              <a:t>linguistico</a:t>
            </a:r>
            <a:r>
              <a:rPr lang="it-IT" dirty="0" smtClean="0"/>
              <a:t> per l’arbitrarietà sia del significante (linguaggio), sia del valore del significato (diversità di concetti nel lessico);</a:t>
            </a:r>
          </a:p>
          <a:p>
            <a:pPr>
              <a:buNone/>
            </a:pPr>
            <a:r>
              <a:rPr lang="it-IT" dirty="0" smtClean="0"/>
              <a:t>-</a:t>
            </a:r>
            <a:r>
              <a:rPr lang="it-IT" u="sng" dirty="0" smtClean="0"/>
              <a:t>metalinguistico</a:t>
            </a:r>
            <a:r>
              <a:rPr lang="it-IT" dirty="0" smtClean="0"/>
              <a:t> per la diversità di percezione dei valori dei simboli;</a:t>
            </a:r>
          </a:p>
          <a:p>
            <a:r>
              <a:rPr lang="it-IT" dirty="0" smtClean="0"/>
              <a:t>Nel campo </a:t>
            </a:r>
            <a:r>
              <a:rPr lang="it-IT" i="1" dirty="0" smtClean="0"/>
              <a:t>culturale :</a:t>
            </a:r>
            <a:endParaRPr lang="it-IT" dirty="0" smtClean="0"/>
          </a:p>
          <a:p>
            <a:pPr>
              <a:buNone/>
            </a:pPr>
            <a:r>
              <a:rPr lang="it-IT" i="1" dirty="0" smtClean="0"/>
              <a:t>-</a:t>
            </a:r>
            <a:r>
              <a:rPr lang="it-IT" dirty="0" smtClean="0"/>
              <a:t>per le </a:t>
            </a:r>
            <a:r>
              <a:rPr lang="it-IT" u="sng" dirty="0" smtClean="0"/>
              <a:t>differenze culturali</a:t>
            </a:r>
            <a:r>
              <a:rPr lang="it-IT" dirty="0" smtClean="0"/>
              <a:t> dei costumi antropologici;</a:t>
            </a:r>
          </a:p>
          <a:p>
            <a:pPr>
              <a:buNone/>
            </a:pPr>
            <a:r>
              <a:rPr lang="it-IT" dirty="0" smtClean="0"/>
              <a:t>- per le </a:t>
            </a:r>
            <a:r>
              <a:rPr lang="it-IT" u="sng" dirty="0" smtClean="0"/>
              <a:t>differenze ideologiche</a:t>
            </a:r>
            <a:r>
              <a:rPr lang="it-IT" dirty="0" smtClean="0"/>
              <a:t> insite nei valori esistenziali, filosofici e religiosi;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Importanti in questo contesto:	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Concetto di “salute”</a:t>
            </a:r>
          </a:p>
          <a:p>
            <a:r>
              <a:rPr lang="it-IT" dirty="0" smtClean="0"/>
              <a:t>Concetto di “malattia”</a:t>
            </a:r>
          </a:p>
          <a:p>
            <a:r>
              <a:rPr lang="it-IT" dirty="0" smtClean="0"/>
              <a:t>Vissuto del CORPO</a:t>
            </a:r>
          </a:p>
          <a:p>
            <a:r>
              <a:rPr lang="it-IT" dirty="0" smtClean="0"/>
              <a:t>Rapporto Mente-Corpo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Scopo dello studio: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Verificare se presente una correlazione tra condizione di migrante e diversa modalità di percezione del corpo e della malattia</a:t>
            </a:r>
          </a:p>
          <a:p>
            <a:r>
              <a:rPr lang="it-IT" dirty="0" smtClean="0"/>
              <a:t>Fornire chiarimenti in merito a eventuale variabilità riscontrata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nostro studio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14716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La percezione corrisponde all'organizzazione dei dati sensoriali in un'esperienza complessa</a:t>
            </a:r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4286248" y="3714752"/>
            <a:ext cx="4429156" cy="14716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it-IT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Fattori </a:t>
            </a:r>
            <a:r>
              <a:rPr kumimoji="0" lang="it-IT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costituzionali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it-IT" sz="3200" dirty="0" smtClean="0"/>
              <a:t>Fattori </a:t>
            </a:r>
            <a:r>
              <a:rPr lang="it-IT" sz="3200" dirty="0" smtClean="0"/>
              <a:t>socio-evolutivi</a:t>
            </a:r>
            <a:r>
              <a:rPr kumimoji="0" lang="it-IT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it-I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42844" y="3714752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Processo soggettivo: </a:t>
            </a:r>
            <a:endParaRPr lang="it-IT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AMBULATORIO </a:t>
            </a:r>
            <a:r>
              <a:rPr lang="it-IT" dirty="0" err="1" smtClean="0"/>
              <a:t>DI</a:t>
            </a:r>
            <a:r>
              <a:rPr lang="it-IT" dirty="0" smtClean="0"/>
              <a:t> MMG: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 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Arruolati 157 pazienti, afferiti a 3 ambulatori di MMG:</a:t>
            </a:r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95 </a:t>
            </a:r>
            <a:r>
              <a:rPr lang="it-IT" dirty="0" smtClean="0"/>
              <a:t>Italiani</a:t>
            </a:r>
          </a:p>
          <a:p>
            <a:pPr algn="ctr">
              <a:buNone/>
            </a:pPr>
            <a:r>
              <a:rPr lang="it-IT" dirty="0" smtClean="0"/>
              <a:t>62 Immigrati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QUESTIONARIO PROPOSTO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Età          </a:t>
            </a:r>
          </a:p>
          <a:p>
            <a:r>
              <a:rPr lang="it-IT" b="1" dirty="0" smtClean="0"/>
              <a:t>Sesso</a:t>
            </a:r>
            <a:endParaRPr lang="it-IT" dirty="0" smtClean="0"/>
          </a:p>
          <a:p>
            <a:r>
              <a:rPr lang="it-IT" b="1" dirty="0" smtClean="0"/>
              <a:t>Paese d’origine</a:t>
            </a:r>
            <a:endParaRPr lang="it-IT" dirty="0" smtClean="0"/>
          </a:p>
          <a:p>
            <a:r>
              <a:rPr lang="it-IT" b="1" dirty="0" smtClean="0"/>
              <a:t>Da quanto tempo è in Italia? </a:t>
            </a:r>
            <a:endParaRPr lang="it-IT" dirty="0" smtClean="0"/>
          </a:p>
          <a:p>
            <a:r>
              <a:rPr lang="it-IT" b="1" dirty="0" smtClean="0"/>
              <a:t>Note:</a:t>
            </a:r>
          </a:p>
          <a:p>
            <a:r>
              <a:rPr lang="it-IT" b="1" dirty="0" smtClean="0"/>
              <a:t>SSAS</a:t>
            </a:r>
          </a:p>
          <a:p>
            <a:r>
              <a:rPr lang="it-IT" b="1" dirty="0" smtClean="0"/>
              <a:t>MSPQ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683</TotalTime>
  <Words>1031</Words>
  <Application>Microsoft Office PowerPoint</Application>
  <PresentationFormat>Presentazione su schermo (4:3)</PresentationFormat>
  <Paragraphs>226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Loggia</vt:lpstr>
      <vt:lpstr>UNIVERSITÀ DEGLI STUDI DI GENOVA </vt:lpstr>
      <vt:lpstr>Presenza  di stranieri in Italia</vt:lpstr>
      <vt:lpstr>Profilo di salute del migrante</vt:lpstr>
      <vt:lpstr>Problemi medico-pz migrante</vt:lpstr>
      <vt:lpstr>Importanti in questo contesto: </vt:lpstr>
      <vt:lpstr>Scopo dello studio: </vt:lpstr>
      <vt:lpstr>Il nostro studio</vt:lpstr>
      <vt:lpstr>AMBULATORIO DI MMG:</vt:lpstr>
      <vt:lpstr>QUESTIONARIO PROPOSTO</vt:lpstr>
      <vt:lpstr>STRUMENTI DI AUTOVALUTAZIONE</vt:lpstr>
      <vt:lpstr>SomatoSensory Amplification Scale (SSAS)</vt:lpstr>
      <vt:lpstr>Modified Somatic Perception Questionnaire (MSPQ)</vt:lpstr>
      <vt:lpstr> Pazienti affluiti in 3 ambulatori MMG genovesi </vt:lpstr>
      <vt:lpstr>DISTRIBUZIONE PER SESSO</vt:lpstr>
      <vt:lpstr>DISTRIBUZIONE PER PAESI DI PROVENIENZA</vt:lpstr>
      <vt:lpstr>PATOLOGIE CRONICHE</vt:lpstr>
      <vt:lpstr>RISULTATI</vt:lpstr>
      <vt:lpstr>SSAS</vt:lpstr>
      <vt:lpstr>RISULTATI</vt:lpstr>
      <vt:lpstr>CONCLUSIONI</vt:lpstr>
      <vt:lpstr>CONCLUSIONI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UNIVERSITÀ DEGLI STUDI DI GENOVA</dc:title>
  <dc:creator>Giulia</dc:creator>
  <cp:lastModifiedBy>Giulia</cp:lastModifiedBy>
  <cp:revision>13</cp:revision>
  <dcterms:created xsi:type="dcterms:W3CDTF">2009-10-14T15:56:46Z</dcterms:created>
  <dcterms:modified xsi:type="dcterms:W3CDTF">2009-10-19T16:24:21Z</dcterms:modified>
</cp:coreProperties>
</file>